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4" r:id="rId2"/>
    <p:sldId id="256" r:id="rId3"/>
    <p:sldId id="265" r:id="rId4"/>
    <p:sldId id="257" r:id="rId5"/>
    <p:sldId id="258" r:id="rId6"/>
    <p:sldId id="259" r:id="rId7"/>
    <p:sldId id="260" r:id="rId8"/>
    <p:sldId id="262" r:id="rId9"/>
    <p:sldId id="261" r:id="rId10"/>
    <p:sldId id="263"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A28674-CB2A-45C5-8A05-1BB3F07E012A}" v="1" dt="2023-09-29T05:34:32.9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6821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9EB6B0F-701E-E298-EF71-D6B662084DB0}"/>
              </a:ext>
            </a:extLst>
          </p:cNvPr>
          <p:cNvPicPr>
            <a:picLocks noChangeAspect="1"/>
          </p:cNvPicPr>
          <p:nvPr/>
        </p:nvPicPr>
        <p:blipFill>
          <a:blip r:embed="rId2"/>
          <a:stretch>
            <a:fillRect/>
          </a:stretch>
        </p:blipFill>
        <p:spPr>
          <a:xfrm>
            <a:off x="1" y="0"/>
            <a:ext cx="5419492" cy="8229600"/>
          </a:xfrm>
          <a:prstGeom prst="rect">
            <a:avLst/>
          </a:prstGeom>
        </p:spPr>
      </p:pic>
      <p:pic>
        <p:nvPicPr>
          <p:cNvPr id="3" name="Image 0" descr="preencoded.png">
            <a:extLst>
              <a:ext uri="{FF2B5EF4-FFF2-40B4-BE49-F238E27FC236}">
                <a16:creationId xmlns:a16="http://schemas.microsoft.com/office/drawing/2014/main" id="{A5F64F29-ED39-8363-F14A-C606322E6920}"/>
              </a:ext>
            </a:extLst>
          </p:cNvPr>
          <p:cNvPicPr>
            <a:picLocks noChangeAspect="1"/>
          </p:cNvPicPr>
          <p:nvPr/>
        </p:nvPicPr>
        <p:blipFill>
          <a:blip r:embed="rId3"/>
          <a:stretch>
            <a:fillRect/>
          </a:stretch>
        </p:blipFill>
        <p:spPr>
          <a:xfrm>
            <a:off x="0" y="0"/>
            <a:ext cx="5486400" cy="8229600"/>
          </a:xfrm>
          <a:prstGeom prst="rect">
            <a:avLst/>
          </a:prstGeom>
        </p:spPr>
      </p:pic>
      <p:sp>
        <p:nvSpPr>
          <p:cNvPr id="6" name="TextBox 5">
            <a:extLst>
              <a:ext uri="{FF2B5EF4-FFF2-40B4-BE49-F238E27FC236}">
                <a16:creationId xmlns:a16="http://schemas.microsoft.com/office/drawing/2014/main" id="{4A0A53C6-98AB-5456-EDBF-BD978CC7C98F}"/>
              </a:ext>
            </a:extLst>
          </p:cNvPr>
          <p:cNvSpPr txBox="1"/>
          <p:nvPr/>
        </p:nvSpPr>
        <p:spPr>
          <a:xfrm>
            <a:off x="6846850" y="2093724"/>
            <a:ext cx="7315200" cy="901209"/>
          </a:xfrm>
          <a:prstGeom prst="rect">
            <a:avLst/>
          </a:prstGeom>
          <a:noFill/>
        </p:spPr>
        <p:txBody>
          <a:bodyPr wrap="square">
            <a:spAutoFit/>
          </a:bodyPr>
          <a:lstStyle/>
          <a:p>
            <a:pPr marL="0" marR="0" lvl="0" indent="0" algn="l" defTabSz="914400" rtl="0" eaLnBrk="1" fontAlgn="auto" latinLnBrk="0" hangingPunct="1">
              <a:lnSpc>
                <a:spcPts val="6561"/>
              </a:lnSpc>
              <a:spcBef>
                <a:spcPts val="0"/>
              </a:spcBef>
              <a:spcAft>
                <a:spcPts val="0"/>
              </a:spcAft>
              <a:buClrTx/>
              <a:buSzTx/>
              <a:buFontTx/>
              <a:buNone/>
              <a:tabLst/>
              <a:defRPr/>
            </a:pPr>
            <a:r>
              <a:rPr kumimoji="0" lang="en-US" sz="5249" b="0" i="0" u="none" strike="noStrike" kern="1200" cap="none" spc="0" normalizeH="0" baseline="0" noProof="0" dirty="0">
                <a:ln>
                  <a:noFill/>
                </a:ln>
                <a:solidFill>
                  <a:srgbClr val="1B1B27"/>
                </a:solidFill>
                <a:effectLst/>
                <a:uLnTx/>
                <a:uFillTx/>
                <a:latin typeface="Rockwell Extra Bold" panose="02060903040505020403" pitchFamily="18" charset="0"/>
                <a:ea typeface="Raleway" pitchFamily="34" charset="-122"/>
                <a:cs typeface="Raleway" pitchFamily="34" charset="-120"/>
              </a:rPr>
              <a:t>Media</a:t>
            </a:r>
            <a:r>
              <a:rPr kumimoji="0" lang="en-US" sz="5249" b="0" i="0" u="none" strike="noStrike" kern="1200" cap="none" spc="0" normalizeH="0" baseline="0" noProof="0" dirty="0">
                <a:ln>
                  <a:noFill/>
                </a:ln>
                <a:solidFill>
                  <a:srgbClr val="1B1B27"/>
                </a:solidFill>
                <a:effectLst/>
                <a:uLnTx/>
                <a:uFillTx/>
                <a:latin typeface="Raleway" pitchFamily="34" charset="0"/>
                <a:ea typeface="Raleway" pitchFamily="34" charset="-122"/>
                <a:cs typeface="Raleway" pitchFamily="34" charset="-120"/>
              </a:rPr>
              <a:t> </a:t>
            </a:r>
            <a:r>
              <a:rPr kumimoji="0" lang="en-US" sz="5249" b="0" i="0" u="none" strike="noStrike" kern="1200" cap="none" spc="0" normalizeH="0" baseline="0" noProof="0" dirty="0">
                <a:ln>
                  <a:noFill/>
                </a:ln>
                <a:solidFill>
                  <a:srgbClr val="1B1B27"/>
                </a:solidFill>
                <a:effectLst/>
                <a:uLnTx/>
                <a:uFillTx/>
                <a:latin typeface="Rockwell Extra Bold" panose="02060903040505020403" pitchFamily="18" charset="0"/>
                <a:ea typeface="Raleway" pitchFamily="34" charset="-122"/>
                <a:cs typeface="Raleway" pitchFamily="34" charset="-120"/>
              </a:rPr>
              <a:t>Screaming</a:t>
            </a:r>
            <a:endParaRPr kumimoji="0" lang="en-US" sz="5249" b="0" i="0" u="none" strike="noStrike" kern="1200" cap="none" spc="0" normalizeH="0" baseline="0" noProof="0" dirty="0">
              <a:ln>
                <a:noFill/>
              </a:ln>
              <a:solidFill>
                <a:prstClr val="black"/>
              </a:solidFill>
              <a:effectLst/>
              <a:uLnTx/>
              <a:uFillTx/>
              <a:latin typeface="Rockwell Extra Bold" panose="02060903040505020403" pitchFamily="18" charset="0"/>
            </a:endParaRPr>
          </a:p>
        </p:txBody>
      </p:sp>
      <p:sp>
        <p:nvSpPr>
          <p:cNvPr id="8" name="TextBox 7">
            <a:extLst>
              <a:ext uri="{FF2B5EF4-FFF2-40B4-BE49-F238E27FC236}">
                <a16:creationId xmlns:a16="http://schemas.microsoft.com/office/drawing/2014/main" id="{1E0A49ED-D505-33B7-C6F7-35105816651B}"/>
              </a:ext>
            </a:extLst>
          </p:cNvPr>
          <p:cNvSpPr txBox="1"/>
          <p:nvPr/>
        </p:nvSpPr>
        <p:spPr>
          <a:xfrm>
            <a:off x="10694020" y="5234667"/>
            <a:ext cx="4029772" cy="2605842"/>
          </a:xfrm>
          <a:prstGeom prst="rect">
            <a:avLst/>
          </a:prstGeom>
          <a:noFill/>
        </p:spPr>
        <p:txBody>
          <a:bodyPr wrap="square">
            <a:spAutoFit/>
          </a:bodyPr>
          <a:lstStyle/>
          <a:p>
            <a:pPr marL="0" indent="0">
              <a:lnSpc>
                <a:spcPts val="2799"/>
              </a:lnSpc>
              <a:buNone/>
            </a:pPr>
            <a:r>
              <a:rPr lang="en-US" sz="1800" dirty="0">
                <a:solidFill>
                  <a:srgbClr val="3C3939"/>
                </a:solidFill>
                <a:latin typeface="Roboto" pitchFamily="34" charset="0"/>
                <a:ea typeface="Roboto" pitchFamily="34" charset="-122"/>
                <a:cs typeface="Roboto" pitchFamily="34" charset="-120"/>
              </a:rPr>
              <a:t> </a:t>
            </a:r>
            <a:r>
              <a:rPr lang="en-US" sz="2400" dirty="0">
                <a:solidFill>
                  <a:srgbClr val="3C3939"/>
                </a:solidFill>
                <a:latin typeface="Roboto" pitchFamily="34" charset="0"/>
                <a:ea typeface="Roboto" pitchFamily="34" charset="-122"/>
                <a:cs typeface="Roboto" pitchFamily="34" charset="-120"/>
              </a:rPr>
              <a:t>Presented by:</a:t>
            </a:r>
          </a:p>
          <a:p>
            <a:pPr marL="0" indent="0">
              <a:lnSpc>
                <a:spcPts val="2799"/>
              </a:lnSpc>
              <a:buNone/>
            </a:pPr>
            <a:endParaRPr lang="en-US" sz="2400" dirty="0">
              <a:solidFill>
                <a:srgbClr val="3C3939"/>
              </a:solidFill>
              <a:ea typeface="Roboto" pitchFamily="34" charset="-122"/>
              <a:cs typeface="Roboto" pitchFamily="34" charset="-120"/>
            </a:endParaRPr>
          </a:p>
          <a:p>
            <a:pPr marL="0" indent="0">
              <a:lnSpc>
                <a:spcPts val="2799"/>
              </a:lnSpc>
              <a:buNone/>
            </a:pPr>
            <a:r>
              <a:rPr lang="en-US" sz="2400" dirty="0">
                <a:solidFill>
                  <a:srgbClr val="3C3939"/>
                </a:solidFill>
                <a:latin typeface="Roboto" pitchFamily="34" charset="0"/>
                <a:ea typeface="Roboto" pitchFamily="34" charset="-122"/>
                <a:cs typeface="Roboto" pitchFamily="34" charset="-120"/>
              </a:rPr>
              <a:t>               </a:t>
            </a:r>
            <a:r>
              <a:rPr lang="en-US" sz="2400" dirty="0" err="1">
                <a:solidFill>
                  <a:srgbClr val="3C3939"/>
                </a:solidFill>
                <a:latin typeface="Roboto" pitchFamily="34" charset="0"/>
                <a:ea typeface="Roboto" pitchFamily="34" charset="-122"/>
                <a:cs typeface="Roboto" pitchFamily="34" charset="-120"/>
              </a:rPr>
              <a:t>Kensy.E</a:t>
            </a:r>
            <a:endParaRPr lang="en-US" sz="2400" dirty="0">
              <a:solidFill>
                <a:srgbClr val="3C3939"/>
              </a:solidFill>
              <a:latin typeface="Roboto" pitchFamily="34" charset="0"/>
              <a:ea typeface="Roboto" pitchFamily="34" charset="-122"/>
              <a:cs typeface="Roboto" pitchFamily="34" charset="-120"/>
            </a:endParaRPr>
          </a:p>
          <a:p>
            <a:pPr marL="0" indent="0">
              <a:lnSpc>
                <a:spcPts val="2799"/>
              </a:lnSpc>
              <a:buNone/>
            </a:pPr>
            <a:r>
              <a:rPr lang="en-US" sz="2400" dirty="0">
                <a:solidFill>
                  <a:srgbClr val="3C3939"/>
                </a:solidFill>
                <a:latin typeface="Roboto" pitchFamily="34" charset="0"/>
                <a:ea typeface="Roboto" pitchFamily="34" charset="-122"/>
                <a:cs typeface="Roboto" pitchFamily="34" charset="-120"/>
              </a:rPr>
              <a:t>               </a:t>
            </a:r>
            <a:r>
              <a:rPr lang="en-US" sz="2400" dirty="0" err="1">
                <a:solidFill>
                  <a:srgbClr val="3C3939"/>
                </a:solidFill>
                <a:latin typeface="Roboto" pitchFamily="34" charset="0"/>
                <a:ea typeface="Roboto" pitchFamily="34" charset="-122"/>
                <a:cs typeface="Roboto" pitchFamily="34" charset="-120"/>
              </a:rPr>
              <a:t>Kavya.V.P</a:t>
            </a:r>
            <a:endParaRPr lang="en-US" sz="2400" dirty="0">
              <a:solidFill>
                <a:srgbClr val="3C3939"/>
              </a:solidFill>
              <a:latin typeface="Roboto" pitchFamily="34" charset="0"/>
              <a:ea typeface="Roboto" pitchFamily="34" charset="-122"/>
              <a:cs typeface="Roboto" pitchFamily="34" charset="-120"/>
            </a:endParaRPr>
          </a:p>
          <a:p>
            <a:pPr marL="0" indent="0">
              <a:lnSpc>
                <a:spcPts val="2799"/>
              </a:lnSpc>
              <a:buNone/>
            </a:pPr>
            <a:r>
              <a:rPr lang="en-US" sz="2400" dirty="0">
                <a:solidFill>
                  <a:srgbClr val="3C3939"/>
                </a:solidFill>
                <a:latin typeface="Roboto" pitchFamily="34" charset="0"/>
                <a:ea typeface="Roboto" pitchFamily="34" charset="-122"/>
                <a:cs typeface="Roboto" pitchFamily="34" charset="-120"/>
              </a:rPr>
              <a:t>               </a:t>
            </a:r>
            <a:r>
              <a:rPr lang="en-US" sz="2400" dirty="0" err="1">
                <a:solidFill>
                  <a:srgbClr val="3C3939"/>
                </a:solidFill>
                <a:latin typeface="Roboto" pitchFamily="34" charset="0"/>
                <a:ea typeface="Roboto" pitchFamily="34" charset="-122"/>
                <a:cs typeface="Roboto" pitchFamily="34" charset="-120"/>
              </a:rPr>
              <a:t>Kanaga</a:t>
            </a:r>
            <a:r>
              <a:rPr lang="en-US" sz="2400" dirty="0">
                <a:solidFill>
                  <a:srgbClr val="3C3939"/>
                </a:solidFill>
                <a:latin typeface="Roboto" pitchFamily="34" charset="0"/>
                <a:ea typeface="Roboto" pitchFamily="34" charset="-122"/>
                <a:cs typeface="Roboto" pitchFamily="34" charset="-120"/>
              </a:rPr>
              <a:t> </a:t>
            </a:r>
            <a:r>
              <a:rPr lang="en-US" sz="2400" dirty="0" err="1">
                <a:solidFill>
                  <a:srgbClr val="3C3939"/>
                </a:solidFill>
                <a:latin typeface="Roboto" pitchFamily="34" charset="0"/>
                <a:ea typeface="Roboto" pitchFamily="34" charset="-122"/>
                <a:cs typeface="Roboto" pitchFamily="34" charset="-120"/>
              </a:rPr>
              <a:t>Reena.F</a:t>
            </a:r>
            <a:endParaRPr lang="en-US" sz="2400" dirty="0">
              <a:solidFill>
                <a:srgbClr val="3C3939"/>
              </a:solidFill>
              <a:latin typeface="Roboto" pitchFamily="34" charset="0"/>
              <a:ea typeface="Roboto" pitchFamily="34" charset="-122"/>
              <a:cs typeface="Roboto" pitchFamily="34" charset="-120"/>
            </a:endParaRPr>
          </a:p>
          <a:p>
            <a:pPr marL="0" indent="0">
              <a:lnSpc>
                <a:spcPts val="2799"/>
              </a:lnSpc>
              <a:buNone/>
            </a:pPr>
            <a:r>
              <a:rPr lang="en-US" sz="2400" dirty="0">
                <a:solidFill>
                  <a:srgbClr val="3C3939"/>
                </a:solidFill>
                <a:latin typeface="Roboto" pitchFamily="34" charset="0"/>
                <a:ea typeface="Roboto" pitchFamily="34" charset="-122"/>
                <a:cs typeface="Roboto" pitchFamily="34" charset="-120"/>
              </a:rPr>
              <a:t>               Jeba </a:t>
            </a:r>
            <a:r>
              <a:rPr lang="en-US" sz="2400" dirty="0" err="1">
                <a:solidFill>
                  <a:srgbClr val="3C3939"/>
                </a:solidFill>
                <a:latin typeface="Roboto" pitchFamily="34" charset="0"/>
                <a:ea typeface="Roboto" pitchFamily="34" charset="-122"/>
                <a:cs typeface="Roboto" pitchFamily="34" charset="-120"/>
              </a:rPr>
              <a:t>Sorna.S</a:t>
            </a:r>
            <a:endParaRPr lang="en-US" sz="2400" dirty="0">
              <a:solidFill>
                <a:srgbClr val="3C3939"/>
              </a:solidFill>
              <a:latin typeface="Roboto" pitchFamily="34" charset="0"/>
              <a:ea typeface="Roboto" pitchFamily="34" charset="-122"/>
              <a:cs typeface="Roboto" pitchFamily="34" charset="-120"/>
            </a:endParaRPr>
          </a:p>
          <a:p>
            <a:pPr marL="0" indent="0">
              <a:lnSpc>
                <a:spcPts val="2799"/>
              </a:lnSpc>
              <a:buNone/>
            </a:pPr>
            <a:r>
              <a:rPr lang="en-US" sz="2400" dirty="0">
                <a:solidFill>
                  <a:srgbClr val="3C3939"/>
                </a:solidFill>
                <a:latin typeface="Roboto" pitchFamily="34" charset="0"/>
                <a:ea typeface="Roboto" pitchFamily="34" charset="-122"/>
                <a:cs typeface="Roboto" pitchFamily="34" charset="-120"/>
              </a:rPr>
              <a:t>               </a:t>
            </a:r>
            <a:r>
              <a:rPr lang="en-US" sz="2400" dirty="0" err="1">
                <a:solidFill>
                  <a:srgbClr val="3C3939"/>
                </a:solidFill>
                <a:latin typeface="Roboto" pitchFamily="34" charset="0"/>
                <a:ea typeface="Roboto" pitchFamily="34" charset="-122"/>
                <a:cs typeface="Roboto" pitchFamily="34" charset="-120"/>
              </a:rPr>
              <a:t>Kanishka.S</a:t>
            </a:r>
            <a:endParaRPr lang="en-IN" sz="2400" dirty="0"/>
          </a:p>
        </p:txBody>
      </p:sp>
    </p:spTree>
    <p:extLst>
      <p:ext uri="{BB962C8B-B14F-4D97-AF65-F5344CB8AC3E}">
        <p14:creationId xmlns:p14="http://schemas.microsoft.com/office/powerpoint/2010/main" val="424269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IN"/>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2"/>
          <p:cNvSpPr/>
          <p:nvPr/>
        </p:nvSpPr>
        <p:spPr>
          <a:xfrm>
            <a:off x="6319599" y="3067883"/>
            <a:ext cx="4443889"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Conclusion</a:t>
            </a:r>
            <a:endParaRPr lang="en-US" sz="4374" dirty="0"/>
          </a:p>
        </p:txBody>
      </p:sp>
      <p:sp>
        <p:nvSpPr>
          <p:cNvPr id="5" name="Text 3"/>
          <p:cNvSpPr/>
          <p:nvPr/>
        </p:nvSpPr>
        <p:spPr>
          <a:xfrm>
            <a:off x="6319599" y="4095512"/>
            <a:ext cx="7477601" cy="1725425"/>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Understanding the causes and effects of media sensationalism is crucial in fostering media literacy, promoting responsible journalism, and ensuring an informed and critically thinking society.</a:t>
            </a:r>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IN"/>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r>
              <a:rPr lang="en-US" dirty="0">
                <a:solidFill>
                  <a:srgbClr val="1B1B27"/>
                </a:solidFill>
                <a:latin typeface="Raleway" pitchFamily="34" charset="0"/>
                <a:ea typeface="Raleway" pitchFamily="34" charset="-122"/>
                <a:cs typeface="Raleway" pitchFamily="34" charset="-120"/>
              </a:rPr>
              <a:t> </a:t>
            </a:r>
            <a:endParaRPr lang="en-IN" dirty="0"/>
          </a:p>
        </p:txBody>
      </p:sp>
      <p:sp>
        <p:nvSpPr>
          <p:cNvPr id="4" name="Text 2"/>
          <p:cNvSpPr/>
          <p:nvPr/>
        </p:nvSpPr>
        <p:spPr>
          <a:xfrm>
            <a:off x="5775623" y="1059866"/>
            <a:ext cx="6180918" cy="833199"/>
          </a:xfrm>
          <a:prstGeom prst="rect">
            <a:avLst/>
          </a:prstGeom>
          <a:noFill/>
          <a:ln/>
        </p:spPr>
        <p:txBody>
          <a:bodyPr wrap="none" rtlCol="0" anchor="t"/>
          <a:lstStyle/>
          <a:p>
            <a:pPr marL="0" indent="0">
              <a:lnSpc>
                <a:spcPts val="6561"/>
              </a:lnSpc>
              <a:buNone/>
            </a:pPr>
            <a:r>
              <a:rPr lang="en-US" sz="5249" dirty="0">
                <a:solidFill>
                  <a:srgbClr val="1B1B27"/>
                </a:solidFill>
                <a:latin typeface="Raleway" pitchFamily="34" charset="0"/>
              </a:rPr>
              <a:t>Problem statement</a:t>
            </a:r>
            <a:endParaRPr lang="en-US" sz="5249" dirty="0"/>
          </a:p>
        </p:txBody>
      </p:sp>
      <p:sp>
        <p:nvSpPr>
          <p:cNvPr id="5" name="Text 3"/>
          <p:cNvSpPr/>
          <p:nvPr/>
        </p:nvSpPr>
        <p:spPr>
          <a:xfrm>
            <a:off x="6141179" y="2431628"/>
            <a:ext cx="7477601" cy="3065924"/>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Create a virtual cinema platform using IBM Cloud Video Streaming. Upload and stream your </a:t>
            </a:r>
            <a:r>
              <a:rPr lang="en-US" sz="1750" dirty="0" err="1">
                <a:solidFill>
                  <a:srgbClr val="3C3939"/>
                </a:solidFill>
                <a:latin typeface="Roboto" pitchFamily="34" charset="0"/>
                <a:ea typeface="Roboto" pitchFamily="34" charset="-122"/>
                <a:cs typeface="Roboto" pitchFamily="34" charset="-120"/>
              </a:rPr>
              <a:t>favourite</a:t>
            </a:r>
            <a:r>
              <a:rPr lang="en-US" sz="1750" dirty="0">
                <a:solidFill>
                  <a:srgbClr val="3C3939"/>
                </a:solidFill>
                <a:latin typeface="Roboto" pitchFamily="34" charset="0"/>
                <a:ea typeface="Roboto" pitchFamily="34" charset="-122"/>
                <a:cs typeface="Roboto" pitchFamily="34" charset="-120"/>
              </a:rPr>
              <a:t> movies and videos on-demand. Share the joy of movie nights with friends and family, no matter where they are located. Elevate the movie-watching experience with seamless streaming and high-quality video playback for a truly immersive cinematic experience</a:t>
            </a:r>
            <a:r>
              <a:rPr lang="en-US" sz="1750" b="1" dirty="0">
                <a:solidFill>
                  <a:srgbClr val="3C3939"/>
                </a:solidFill>
                <a:latin typeface="Roboto" pitchFamily="34" charset="0"/>
                <a:ea typeface="Roboto" pitchFamily="34" charset="-122"/>
                <a:cs typeface="Roboto" pitchFamily="34" charset="-120"/>
              </a:rPr>
              <a:t>!</a:t>
            </a:r>
          </a:p>
        </p:txBody>
      </p:sp>
      <p:pic>
        <p:nvPicPr>
          <p:cNvPr id="9"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7C12295-8051-70CA-BC2A-4235A8E965C3}"/>
              </a:ext>
            </a:extLst>
          </p:cNvPr>
          <p:cNvPicPr>
            <a:picLocks noChangeAspect="1"/>
          </p:cNvPicPr>
          <p:nvPr/>
        </p:nvPicPr>
        <p:blipFill>
          <a:blip r:embed="rId2"/>
          <a:stretch>
            <a:fillRect/>
          </a:stretch>
        </p:blipFill>
        <p:spPr>
          <a:xfrm>
            <a:off x="0" y="0"/>
            <a:ext cx="5486401" cy="8229600"/>
          </a:xfrm>
          <a:prstGeom prst="rect">
            <a:avLst/>
          </a:prstGeom>
        </p:spPr>
      </p:pic>
      <p:sp>
        <p:nvSpPr>
          <p:cNvPr id="4" name="TextBox 3">
            <a:extLst>
              <a:ext uri="{FF2B5EF4-FFF2-40B4-BE49-F238E27FC236}">
                <a16:creationId xmlns:a16="http://schemas.microsoft.com/office/drawing/2014/main" id="{3E1CA03C-B1F3-A55B-D586-68446AF762DE}"/>
              </a:ext>
            </a:extLst>
          </p:cNvPr>
          <p:cNvSpPr txBox="1"/>
          <p:nvPr/>
        </p:nvSpPr>
        <p:spPr>
          <a:xfrm>
            <a:off x="6400800" y="3205965"/>
            <a:ext cx="7315200" cy="2308324"/>
          </a:xfrm>
          <a:prstGeom prst="rect">
            <a:avLst/>
          </a:prstGeom>
          <a:noFill/>
        </p:spPr>
        <p:txBody>
          <a:bodyPr wrap="square">
            <a:spAutoFit/>
          </a:bodyPr>
          <a:lstStyle/>
          <a:p>
            <a:r>
              <a:rPr lang="en-US" dirty="0"/>
              <a:t>To create a virtual cinema platform using IBM Cloud Video Streaming, we can start by signing up for an account on the IBM Cloud website. Once we have access, we can upload our favorite movies and videos to the platform. Then, we can generate unique links or embed codes to share with our friends and family. They can simply click on the link or access the embedded video to enjoy the movie together, no matter where they are located. IBM Cloud Video Streaming ensures seamless streaming and high-quality video playback for an immersive cinematic experience.</a:t>
            </a:r>
            <a:endParaRPr lang="en-IN" dirty="0"/>
          </a:p>
        </p:txBody>
      </p:sp>
      <p:sp>
        <p:nvSpPr>
          <p:cNvPr id="6" name="TextBox 5">
            <a:extLst>
              <a:ext uri="{FF2B5EF4-FFF2-40B4-BE49-F238E27FC236}">
                <a16:creationId xmlns:a16="http://schemas.microsoft.com/office/drawing/2014/main" id="{3ED4E7FC-07BA-EF92-5A5F-8977F6EBFA2F}"/>
              </a:ext>
            </a:extLst>
          </p:cNvPr>
          <p:cNvSpPr txBox="1"/>
          <p:nvPr/>
        </p:nvSpPr>
        <p:spPr>
          <a:xfrm>
            <a:off x="6122019" y="1577227"/>
            <a:ext cx="3021981" cy="707886"/>
          </a:xfrm>
          <a:prstGeom prst="rect">
            <a:avLst/>
          </a:prstGeom>
          <a:noFill/>
        </p:spPr>
        <p:txBody>
          <a:bodyPr wrap="square">
            <a:spAutoFit/>
          </a:bodyPr>
          <a:lstStyle/>
          <a:p>
            <a:r>
              <a:rPr lang="en-IN" sz="4000" dirty="0">
                <a:latin typeface="Bodoni MT Black" panose="02070A03080606020203" pitchFamily="18" charset="0"/>
              </a:rPr>
              <a:t>Solution</a:t>
            </a:r>
          </a:p>
        </p:txBody>
      </p:sp>
    </p:spTree>
    <p:extLst>
      <p:ext uri="{BB962C8B-B14F-4D97-AF65-F5344CB8AC3E}">
        <p14:creationId xmlns:p14="http://schemas.microsoft.com/office/powerpoint/2010/main" val="2716547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IN"/>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2"/>
          <p:cNvSpPr/>
          <p:nvPr/>
        </p:nvSpPr>
        <p:spPr>
          <a:xfrm>
            <a:off x="6319599" y="1079540"/>
            <a:ext cx="7477601" cy="1388745"/>
          </a:xfrm>
          <a:prstGeom prst="rect">
            <a:avLst/>
          </a:prstGeom>
          <a:noFill/>
          <a:ln/>
        </p:spPr>
        <p:txBody>
          <a:bodyPr wrap="squar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Causes of Media Sensationalism</a:t>
            </a:r>
            <a:endParaRPr lang="en-US" sz="4374" dirty="0"/>
          </a:p>
        </p:txBody>
      </p:sp>
      <p:sp>
        <p:nvSpPr>
          <p:cNvPr id="5" name="Shape 3"/>
          <p:cNvSpPr/>
          <p:nvPr/>
        </p:nvSpPr>
        <p:spPr>
          <a:xfrm>
            <a:off x="6319599" y="2975134"/>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6" name="Text 4"/>
          <p:cNvSpPr/>
          <p:nvPr/>
        </p:nvSpPr>
        <p:spPr>
          <a:xfrm>
            <a:off x="6497122" y="3016806"/>
            <a:ext cx="14478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1</a:t>
            </a:r>
            <a:endParaRPr lang="en-US" sz="2624" dirty="0"/>
          </a:p>
        </p:txBody>
      </p:sp>
      <p:sp>
        <p:nvSpPr>
          <p:cNvPr id="7" name="Text 5"/>
          <p:cNvSpPr/>
          <p:nvPr/>
        </p:nvSpPr>
        <p:spPr>
          <a:xfrm>
            <a:off x="7041713" y="3051453"/>
            <a:ext cx="2905601" cy="694373"/>
          </a:xfrm>
          <a:prstGeom prst="rect">
            <a:avLst/>
          </a:prstGeom>
          <a:noFill/>
          <a:ln/>
        </p:spPr>
        <p:txBody>
          <a:bodyPr wrap="squar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Competition for Attention</a:t>
            </a:r>
            <a:endParaRPr lang="en-US" sz="2187" dirty="0"/>
          </a:p>
        </p:txBody>
      </p:sp>
      <p:sp>
        <p:nvSpPr>
          <p:cNvPr id="8" name="Text 6"/>
          <p:cNvSpPr/>
          <p:nvPr/>
        </p:nvSpPr>
        <p:spPr>
          <a:xfrm>
            <a:off x="7041713" y="3967996"/>
            <a:ext cx="2905601"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Media outlets vie for viewership and readership, leading to sensationalized stories.</a:t>
            </a:r>
            <a:endParaRPr lang="en-US" sz="1750" dirty="0"/>
          </a:p>
        </p:txBody>
      </p:sp>
      <p:sp>
        <p:nvSpPr>
          <p:cNvPr id="9" name="Shape 7"/>
          <p:cNvSpPr/>
          <p:nvPr/>
        </p:nvSpPr>
        <p:spPr>
          <a:xfrm>
            <a:off x="10169485" y="2975134"/>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10" name="Text 8"/>
          <p:cNvSpPr/>
          <p:nvPr/>
        </p:nvSpPr>
        <p:spPr>
          <a:xfrm>
            <a:off x="10331768" y="3016806"/>
            <a:ext cx="17526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2</a:t>
            </a:r>
            <a:endParaRPr lang="en-US" sz="2624" dirty="0"/>
          </a:p>
        </p:txBody>
      </p:sp>
      <p:sp>
        <p:nvSpPr>
          <p:cNvPr id="11" name="Text 9"/>
          <p:cNvSpPr/>
          <p:nvPr/>
        </p:nvSpPr>
        <p:spPr>
          <a:xfrm>
            <a:off x="10891599" y="3051453"/>
            <a:ext cx="2636520" cy="347186"/>
          </a:xfrm>
          <a:prstGeom prst="rect">
            <a:avLst/>
          </a:prstGeom>
          <a:noFill/>
          <a:ln/>
        </p:spPr>
        <p:txBody>
          <a:bodyPr wrap="non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Profit-Driven Agenda</a:t>
            </a:r>
            <a:endParaRPr lang="en-US" sz="2187" dirty="0"/>
          </a:p>
        </p:txBody>
      </p:sp>
      <p:sp>
        <p:nvSpPr>
          <p:cNvPr id="12" name="Text 10"/>
          <p:cNvSpPr/>
          <p:nvPr/>
        </p:nvSpPr>
        <p:spPr>
          <a:xfrm>
            <a:off x="10891599" y="3620810"/>
            <a:ext cx="2905601" cy="1777008"/>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Sensationalism boosts ratings, ad revenue, and circulation, driving media outlets to prioritize shock value over accuracy.</a:t>
            </a:r>
            <a:endParaRPr lang="en-US" sz="1750" dirty="0"/>
          </a:p>
        </p:txBody>
      </p:sp>
      <p:sp>
        <p:nvSpPr>
          <p:cNvPr id="13" name="Shape 11"/>
          <p:cNvSpPr/>
          <p:nvPr/>
        </p:nvSpPr>
        <p:spPr>
          <a:xfrm>
            <a:off x="6319599" y="5793581"/>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14" name="Text 12"/>
          <p:cNvSpPr/>
          <p:nvPr/>
        </p:nvSpPr>
        <p:spPr>
          <a:xfrm>
            <a:off x="6478072" y="5835253"/>
            <a:ext cx="18288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3</a:t>
            </a:r>
            <a:endParaRPr lang="en-US" sz="2624" dirty="0"/>
          </a:p>
        </p:txBody>
      </p:sp>
      <p:sp>
        <p:nvSpPr>
          <p:cNvPr id="15" name="Text 13"/>
          <p:cNvSpPr/>
          <p:nvPr/>
        </p:nvSpPr>
        <p:spPr>
          <a:xfrm>
            <a:off x="7041713" y="5869900"/>
            <a:ext cx="2221944" cy="347186"/>
          </a:xfrm>
          <a:prstGeom prst="rect">
            <a:avLst/>
          </a:prstGeom>
          <a:noFill/>
          <a:ln/>
        </p:spPr>
        <p:txBody>
          <a:bodyPr wrap="non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24/7 News Cycle</a:t>
            </a:r>
            <a:endParaRPr lang="en-US" sz="2187" dirty="0"/>
          </a:p>
        </p:txBody>
      </p:sp>
      <p:sp>
        <p:nvSpPr>
          <p:cNvPr id="16" name="Text 14"/>
          <p:cNvSpPr/>
          <p:nvPr/>
        </p:nvSpPr>
        <p:spPr>
          <a:xfrm>
            <a:off x="7041713" y="6439257"/>
            <a:ext cx="6755487" cy="710803"/>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The constant demand for news results in rushed reporting and overemphasis on sensational elements.</a:t>
            </a:r>
            <a:endParaRPr lang="en-US" sz="1750" dirty="0"/>
          </a:p>
        </p:txBody>
      </p:sp>
      <p:pic>
        <p:nvPicPr>
          <p:cNvPr id="17"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IN"/>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txBody>
          <a:bodyPr/>
          <a:lstStyle/>
          <a:p>
            <a:endParaRPr lang="en-IN"/>
          </a:p>
        </p:txBody>
      </p:sp>
      <p:sp>
        <p:nvSpPr>
          <p:cNvPr id="6" name="Text 3"/>
          <p:cNvSpPr/>
          <p:nvPr/>
        </p:nvSpPr>
        <p:spPr>
          <a:xfrm>
            <a:off x="2037993" y="2125147"/>
            <a:ext cx="861060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Effects on Society and Individuals</a:t>
            </a:r>
            <a:endParaRPr lang="en-US" sz="4374" dirty="0"/>
          </a:p>
        </p:txBody>
      </p:sp>
      <p:sp>
        <p:nvSpPr>
          <p:cNvPr id="7" name="Shape 4"/>
          <p:cNvSpPr/>
          <p:nvPr/>
        </p:nvSpPr>
        <p:spPr>
          <a:xfrm>
            <a:off x="2037993" y="3326368"/>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8" name="Text 5"/>
          <p:cNvSpPr/>
          <p:nvPr/>
        </p:nvSpPr>
        <p:spPr>
          <a:xfrm>
            <a:off x="2215515" y="3368040"/>
            <a:ext cx="14478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1</a:t>
            </a:r>
            <a:endParaRPr lang="en-US" sz="2624" dirty="0"/>
          </a:p>
        </p:txBody>
      </p:sp>
      <p:sp>
        <p:nvSpPr>
          <p:cNvPr id="9" name="Text 6"/>
          <p:cNvSpPr/>
          <p:nvPr/>
        </p:nvSpPr>
        <p:spPr>
          <a:xfrm>
            <a:off x="2760107" y="3402687"/>
            <a:ext cx="2221944" cy="347186"/>
          </a:xfrm>
          <a:prstGeom prst="rect">
            <a:avLst/>
          </a:prstGeom>
          <a:noFill/>
          <a:ln/>
        </p:spPr>
        <p:txBody>
          <a:bodyPr wrap="non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Fear and Anxiety</a:t>
            </a:r>
            <a:endParaRPr lang="en-US" sz="2187" dirty="0"/>
          </a:p>
        </p:txBody>
      </p:sp>
      <p:sp>
        <p:nvSpPr>
          <p:cNvPr id="10" name="Text 7"/>
          <p:cNvSpPr/>
          <p:nvPr/>
        </p:nvSpPr>
        <p:spPr>
          <a:xfrm>
            <a:off x="2760107" y="3972044"/>
            <a:ext cx="2647950" cy="1777008"/>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Exaggerated and fear-inducing narratives can perpetuate anxiety and negatively impact mental health.</a:t>
            </a:r>
            <a:endParaRPr lang="en-US" sz="1750" dirty="0"/>
          </a:p>
        </p:txBody>
      </p:sp>
      <p:sp>
        <p:nvSpPr>
          <p:cNvPr id="11" name="Shape 8"/>
          <p:cNvSpPr/>
          <p:nvPr/>
        </p:nvSpPr>
        <p:spPr>
          <a:xfrm>
            <a:off x="5630228" y="3326368"/>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12" name="Text 9"/>
          <p:cNvSpPr/>
          <p:nvPr/>
        </p:nvSpPr>
        <p:spPr>
          <a:xfrm>
            <a:off x="5792510" y="3368040"/>
            <a:ext cx="17526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2</a:t>
            </a:r>
            <a:endParaRPr lang="en-US" sz="2624" dirty="0"/>
          </a:p>
        </p:txBody>
      </p:sp>
      <p:sp>
        <p:nvSpPr>
          <p:cNvPr id="13" name="Text 10"/>
          <p:cNvSpPr/>
          <p:nvPr/>
        </p:nvSpPr>
        <p:spPr>
          <a:xfrm>
            <a:off x="6352342" y="3402687"/>
            <a:ext cx="2647950" cy="694373"/>
          </a:xfrm>
          <a:prstGeom prst="rect">
            <a:avLst/>
          </a:prstGeom>
          <a:noFill/>
          <a:ln/>
        </p:spPr>
        <p:txBody>
          <a:bodyPr wrap="squar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Misinformation and Manipulation</a:t>
            </a:r>
            <a:endParaRPr lang="en-US" sz="2187" dirty="0"/>
          </a:p>
        </p:txBody>
      </p:sp>
      <p:sp>
        <p:nvSpPr>
          <p:cNvPr id="14" name="Text 11"/>
          <p:cNvSpPr/>
          <p:nvPr/>
        </p:nvSpPr>
        <p:spPr>
          <a:xfrm>
            <a:off x="6352342" y="4319230"/>
            <a:ext cx="2647950"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Sensationalism can lead to the spread of false information and influence public opinion.</a:t>
            </a:r>
            <a:endParaRPr lang="en-US" sz="1750" dirty="0"/>
          </a:p>
        </p:txBody>
      </p:sp>
      <p:sp>
        <p:nvSpPr>
          <p:cNvPr id="15" name="Shape 12"/>
          <p:cNvSpPr/>
          <p:nvPr/>
        </p:nvSpPr>
        <p:spPr>
          <a:xfrm>
            <a:off x="9222462" y="3326368"/>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16" name="Text 13"/>
          <p:cNvSpPr/>
          <p:nvPr/>
        </p:nvSpPr>
        <p:spPr>
          <a:xfrm>
            <a:off x="9380934" y="3368040"/>
            <a:ext cx="18288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3</a:t>
            </a:r>
            <a:endParaRPr lang="en-US" sz="2624" dirty="0"/>
          </a:p>
        </p:txBody>
      </p:sp>
      <p:sp>
        <p:nvSpPr>
          <p:cNvPr id="17" name="Text 14"/>
          <p:cNvSpPr/>
          <p:nvPr/>
        </p:nvSpPr>
        <p:spPr>
          <a:xfrm>
            <a:off x="9944576" y="3402687"/>
            <a:ext cx="2221944" cy="347186"/>
          </a:xfrm>
          <a:prstGeom prst="rect">
            <a:avLst/>
          </a:prstGeom>
          <a:noFill/>
          <a:ln/>
        </p:spPr>
        <p:txBody>
          <a:bodyPr wrap="non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Erosion of Trust</a:t>
            </a:r>
            <a:endParaRPr lang="en-US" sz="2187" dirty="0"/>
          </a:p>
        </p:txBody>
      </p:sp>
      <p:sp>
        <p:nvSpPr>
          <p:cNvPr id="18" name="Text 15"/>
          <p:cNvSpPr/>
          <p:nvPr/>
        </p:nvSpPr>
        <p:spPr>
          <a:xfrm>
            <a:off x="9944576" y="3972044"/>
            <a:ext cx="2647950" cy="2132409"/>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Excessive sensationalism contributes to declining trust in media and creates a disconnect between news organizations and the public.</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IN"/>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2"/>
          <p:cNvSpPr/>
          <p:nvPr/>
        </p:nvSpPr>
        <p:spPr>
          <a:xfrm>
            <a:off x="2037993" y="2216706"/>
            <a:ext cx="777240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Relationship with Social Media</a:t>
            </a:r>
            <a:endParaRPr lang="en-US" sz="4374" dirty="0"/>
          </a:p>
        </p:txBody>
      </p:sp>
      <p:sp>
        <p:nvSpPr>
          <p:cNvPr id="5" name="Text 3"/>
          <p:cNvSpPr/>
          <p:nvPr/>
        </p:nvSpPr>
        <p:spPr>
          <a:xfrm>
            <a:off x="2037993" y="3466505"/>
            <a:ext cx="3156347" cy="694373"/>
          </a:xfrm>
          <a:prstGeom prst="rect">
            <a:avLst/>
          </a:prstGeom>
          <a:noFill/>
          <a:ln/>
        </p:spPr>
        <p:txBody>
          <a:bodyPr wrap="square" rtlCol="0" anchor="t"/>
          <a:lstStyle/>
          <a:p>
            <a:pPr marL="0" indent="0">
              <a:lnSpc>
                <a:spcPts val="2734"/>
              </a:lnSpc>
              <a:buNone/>
            </a:pPr>
            <a:r>
              <a:rPr lang="en-US" sz="2187" dirty="0">
                <a:solidFill>
                  <a:srgbClr val="1B1B27"/>
                </a:solidFill>
                <a:latin typeface="Raleway" pitchFamily="34" charset="0"/>
                <a:ea typeface="Raleway" pitchFamily="34" charset="-122"/>
                <a:cs typeface="Raleway" pitchFamily="34" charset="-120"/>
              </a:rPr>
              <a:t>Amplification of Sensationalism</a:t>
            </a:r>
            <a:endParaRPr lang="en-US" sz="2187" dirty="0"/>
          </a:p>
        </p:txBody>
      </p:sp>
      <p:sp>
        <p:nvSpPr>
          <p:cNvPr id="6" name="Text 4"/>
          <p:cNvSpPr/>
          <p:nvPr/>
        </p:nvSpPr>
        <p:spPr>
          <a:xfrm>
            <a:off x="2037993" y="4383048"/>
            <a:ext cx="3156347"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Social media platforms allow sensationalist stories to quickly reach a large audience, leading to viral misinformation.</a:t>
            </a:r>
            <a:endParaRPr lang="en-US" sz="1750" dirty="0"/>
          </a:p>
        </p:txBody>
      </p:sp>
      <p:sp>
        <p:nvSpPr>
          <p:cNvPr id="7" name="Text 5"/>
          <p:cNvSpPr/>
          <p:nvPr/>
        </p:nvSpPr>
        <p:spPr>
          <a:xfrm>
            <a:off x="5743932" y="3466505"/>
            <a:ext cx="2221944" cy="347186"/>
          </a:xfrm>
          <a:prstGeom prst="rect">
            <a:avLst/>
          </a:prstGeom>
          <a:noFill/>
          <a:ln/>
        </p:spPr>
        <p:txBody>
          <a:bodyPr wrap="none" rtlCol="0" anchor="t"/>
          <a:lstStyle/>
          <a:p>
            <a:pPr marL="0" indent="0">
              <a:lnSpc>
                <a:spcPts val="2734"/>
              </a:lnSpc>
              <a:buNone/>
            </a:pPr>
            <a:r>
              <a:rPr lang="en-US" sz="2187" dirty="0">
                <a:solidFill>
                  <a:srgbClr val="1B1B27"/>
                </a:solidFill>
                <a:latin typeface="Raleway" pitchFamily="34" charset="0"/>
                <a:ea typeface="Raleway" pitchFamily="34" charset="-122"/>
                <a:cs typeface="Raleway" pitchFamily="34" charset="-120"/>
              </a:rPr>
              <a:t>Filter Bubbles</a:t>
            </a:r>
            <a:endParaRPr lang="en-US" sz="2187" dirty="0"/>
          </a:p>
        </p:txBody>
      </p:sp>
      <p:sp>
        <p:nvSpPr>
          <p:cNvPr id="8" name="Text 6"/>
          <p:cNvSpPr/>
          <p:nvPr/>
        </p:nvSpPr>
        <p:spPr>
          <a:xfrm>
            <a:off x="5743932" y="4035862"/>
            <a:ext cx="3156347" cy="1777008"/>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Algorithms prioritize content based on user preferences, reinforcing existing beliefs and amplifying sensational narratives.</a:t>
            </a:r>
            <a:endParaRPr lang="en-US" sz="1750" dirty="0"/>
          </a:p>
        </p:txBody>
      </p:sp>
      <p:sp>
        <p:nvSpPr>
          <p:cNvPr id="9" name="Text 7"/>
          <p:cNvSpPr/>
          <p:nvPr/>
        </p:nvSpPr>
        <p:spPr>
          <a:xfrm>
            <a:off x="9449872" y="3466505"/>
            <a:ext cx="3156347" cy="694373"/>
          </a:xfrm>
          <a:prstGeom prst="rect">
            <a:avLst/>
          </a:prstGeom>
          <a:noFill/>
          <a:ln/>
        </p:spPr>
        <p:txBody>
          <a:bodyPr wrap="square" rtlCol="0" anchor="t"/>
          <a:lstStyle/>
          <a:p>
            <a:pPr marL="0" indent="0">
              <a:lnSpc>
                <a:spcPts val="2734"/>
              </a:lnSpc>
              <a:buNone/>
            </a:pPr>
            <a:r>
              <a:rPr lang="en-US" sz="2187" dirty="0">
                <a:solidFill>
                  <a:srgbClr val="1B1B27"/>
                </a:solidFill>
                <a:latin typeface="Raleway" pitchFamily="34" charset="0"/>
                <a:ea typeface="Raleway" pitchFamily="34" charset="-122"/>
                <a:cs typeface="Raleway" pitchFamily="34" charset="-120"/>
              </a:rPr>
              <a:t>News Sharing and Virality</a:t>
            </a:r>
            <a:endParaRPr lang="en-US" sz="2187" dirty="0"/>
          </a:p>
        </p:txBody>
      </p:sp>
      <p:sp>
        <p:nvSpPr>
          <p:cNvPr id="10" name="Text 8"/>
          <p:cNvSpPr/>
          <p:nvPr/>
        </p:nvSpPr>
        <p:spPr>
          <a:xfrm>
            <a:off x="9449872" y="4383048"/>
            <a:ext cx="3156347"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Users' propensity to share sensational news stories can contribute to their widespread dissemination and influence.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IN"/>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2"/>
          <p:cNvSpPr/>
          <p:nvPr/>
        </p:nvSpPr>
        <p:spPr>
          <a:xfrm>
            <a:off x="833199" y="1426726"/>
            <a:ext cx="567690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Ethical Considerations</a:t>
            </a:r>
            <a:endParaRPr lang="en-US" sz="4374" dirty="0"/>
          </a:p>
        </p:txBody>
      </p:sp>
      <p:sp>
        <p:nvSpPr>
          <p:cNvPr id="5" name="Shape 3"/>
          <p:cNvSpPr/>
          <p:nvPr/>
        </p:nvSpPr>
        <p:spPr>
          <a:xfrm>
            <a:off x="833199" y="2627948"/>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6" name="Text 4"/>
          <p:cNvSpPr/>
          <p:nvPr/>
        </p:nvSpPr>
        <p:spPr>
          <a:xfrm>
            <a:off x="1010722" y="2669619"/>
            <a:ext cx="14478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1</a:t>
            </a:r>
            <a:endParaRPr lang="en-US" sz="2624" dirty="0"/>
          </a:p>
        </p:txBody>
      </p:sp>
      <p:sp>
        <p:nvSpPr>
          <p:cNvPr id="7" name="Text 5"/>
          <p:cNvSpPr/>
          <p:nvPr/>
        </p:nvSpPr>
        <p:spPr>
          <a:xfrm>
            <a:off x="1555313" y="2704267"/>
            <a:ext cx="2552700" cy="347186"/>
          </a:xfrm>
          <a:prstGeom prst="rect">
            <a:avLst/>
          </a:prstGeom>
          <a:noFill/>
          <a:ln/>
        </p:spPr>
        <p:txBody>
          <a:bodyPr wrap="non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Journalistic Integrity</a:t>
            </a:r>
            <a:endParaRPr lang="en-US" sz="2187" dirty="0"/>
          </a:p>
        </p:txBody>
      </p:sp>
      <p:sp>
        <p:nvSpPr>
          <p:cNvPr id="8" name="Text 6"/>
          <p:cNvSpPr/>
          <p:nvPr/>
        </p:nvSpPr>
        <p:spPr>
          <a:xfrm>
            <a:off x="1555313" y="3273623"/>
            <a:ext cx="2905601" cy="1777008"/>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Sensationalism challenges the ethical responsibility of journalists to prioritize accuracy, fairness, and public interest.</a:t>
            </a:r>
            <a:endParaRPr lang="en-US" sz="1750" dirty="0"/>
          </a:p>
        </p:txBody>
      </p:sp>
      <p:sp>
        <p:nvSpPr>
          <p:cNvPr id="9" name="Shape 7"/>
          <p:cNvSpPr/>
          <p:nvPr/>
        </p:nvSpPr>
        <p:spPr>
          <a:xfrm>
            <a:off x="4683085" y="2627948"/>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10" name="Text 8"/>
          <p:cNvSpPr/>
          <p:nvPr/>
        </p:nvSpPr>
        <p:spPr>
          <a:xfrm>
            <a:off x="4845368" y="2669619"/>
            <a:ext cx="17526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2</a:t>
            </a:r>
            <a:endParaRPr lang="en-US" sz="2624" dirty="0"/>
          </a:p>
        </p:txBody>
      </p:sp>
      <p:sp>
        <p:nvSpPr>
          <p:cNvPr id="11" name="Text 9"/>
          <p:cNvSpPr/>
          <p:nvPr/>
        </p:nvSpPr>
        <p:spPr>
          <a:xfrm>
            <a:off x="5405199" y="2704267"/>
            <a:ext cx="2905601" cy="694373"/>
          </a:xfrm>
          <a:prstGeom prst="rect">
            <a:avLst/>
          </a:prstGeom>
          <a:noFill/>
          <a:ln/>
        </p:spPr>
        <p:txBody>
          <a:bodyPr wrap="squar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Impact on Vulnerable Groups</a:t>
            </a:r>
            <a:endParaRPr lang="en-US" sz="2187" dirty="0"/>
          </a:p>
        </p:txBody>
      </p:sp>
      <p:sp>
        <p:nvSpPr>
          <p:cNvPr id="12" name="Text 10"/>
          <p:cNvSpPr/>
          <p:nvPr/>
        </p:nvSpPr>
        <p:spPr>
          <a:xfrm>
            <a:off x="5405199" y="3620810"/>
            <a:ext cx="2905601" cy="1421606"/>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Sensationalism can harm marginalized communities, reinforcing stereotypes and perpetuating discrimination.</a:t>
            </a:r>
            <a:endParaRPr lang="en-US" sz="1750" dirty="0"/>
          </a:p>
        </p:txBody>
      </p:sp>
      <p:sp>
        <p:nvSpPr>
          <p:cNvPr id="13" name="Shape 11"/>
          <p:cNvSpPr/>
          <p:nvPr/>
        </p:nvSpPr>
        <p:spPr>
          <a:xfrm>
            <a:off x="833199" y="5446395"/>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14" name="Text 12"/>
          <p:cNvSpPr/>
          <p:nvPr/>
        </p:nvSpPr>
        <p:spPr>
          <a:xfrm>
            <a:off x="991672" y="5488067"/>
            <a:ext cx="18288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3</a:t>
            </a:r>
            <a:endParaRPr lang="en-US" sz="2624" dirty="0"/>
          </a:p>
        </p:txBody>
      </p:sp>
      <p:sp>
        <p:nvSpPr>
          <p:cNvPr id="15" name="Text 13"/>
          <p:cNvSpPr/>
          <p:nvPr/>
        </p:nvSpPr>
        <p:spPr>
          <a:xfrm>
            <a:off x="1555313" y="5522714"/>
            <a:ext cx="3070860" cy="347186"/>
          </a:xfrm>
          <a:prstGeom prst="rect">
            <a:avLst/>
          </a:prstGeom>
          <a:noFill/>
          <a:ln/>
        </p:spPr>
        <p:txBody>
          <a:bodyPr wrap="none" rtlCol="0" anchor="t"/>
          <a:lstStyle/>
          <a:p>
            <a:pPr marL="0" indent="0">
              <a:lnSpc>
                <a:spcPts val="2734"/>
              </a:lnSpc>
              <a:buNone/>
            </a:pPr>
            <a:r>
              <a:rPr lang="en-US" sz="2187" dirty="0">
                <a:solidFill>
                  <a:srgbClr val="3C3939"/>
                </a:solidFill>
                <a:latin typeface="Raleway" pitchFamily="34" charset="0"/>
                <a:ea typeface="Raleway" pitchFamily="34" charset="-122"/>
                <a:cs typeface="Raleway" pitchFamily="34" charset="-120"/>
              </a:rPr>
              <a:t>Potential Consequences</a:t>
            </a:r>
            <a:endParaRPr lang="en-US" sz="2187" dirty="0"/>
          </a:p>
        </p:txBody>
      </p:sp>
      <p:sp>
        <p:nvSpPr>
          <p:cNvPr id="16" name="Text 14"/>
          <p:cNvSpPr/>
          <p:nvPr/>
        </p:nvSpPr>
        <p:spPr>
          <a:xfrm>
            <a:off x="1555313" y="6092071"/>
            <a:ext cx="6755487" cy="710803"/>
          </a:xfrm>
          <a:prstGeom prst="rect">
            <a:avLst/>
          </a:prstGeom>
          <a:noFill/>
          <a:ln/>
        </p:spPr>
        <p:txBody>
          <a:bodyPr wrap="square" rtlCol="0" anchor="t"/>
          <a:lstStyle/>
          <a:p>
            <a:pPr marL="0" indent="0">
              <a:lnSpc>
                <a:spcPts val="2799"/>
              </a:lnSpc>
              <a:buNone/>
            </a:pPr>
            <a:r>
              <a:rPr lang="en-US" sz="1750" dirty="0">
                <a:solidFill>
                  <a:srgbClr val="3C3939"/>
                </a:solidFill>
                <a:latin typeface="Roboto" pitchFamily="34" charset="0"/>
                <a:ea typeface="Roboto" pitchFamily="34" charset="-122"/>
                <a:cs typeface="Roboto" pitchFamily="34" charset="-120"/>
              </a:rPr>
              <a:t>Overreliance on sensationalism may result in serious consequences ranging from public panic to erosion of democracy.</a:t>
            </a:r>
            <a:endParaRPr lang="en-US" sz="1750" dirty="0"/>
          </a:p>
        </p:txBody>
      </p:sp>
      <p:pic>
        <p:nvPicPr>
          <p:cNvPr id="1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IN"/>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2"/>
          <p:cNvSpPr/>
          <p:nvPr/>
        </p:nvSpPr>
        <p:spPr>
          <a:xfrm>
            <a:off x="2037993" y="1214914"/>
            <a:ext cx="528828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Media Responsibility</a:t>
            </a:r>
            <a:endParaRPr lang="en-US" sz="4374" dirty="0"/>
          </a:p>
        </p:txBody>
      </p:sp>
      <p:pic>
        <p:nvPicPr>
          <p:cNvPr id="5" name="Image 0" descr="preencoded.png"/>
          <p:cNvPicPr>
            <a:picLocks noChangeAspect="1"/>
          </p:cNvPicPr>
          <p:nvPr/>
        </p:nvPicPr>
        <p:blipFill>
          <a:blip r:embed="rId3"/>
          <a:stretch>
            <a:fillRect/>
          </a:stretch>
        </p:blipFill>
        <p:spPr>
          <a:xfrm>
            <a:off x="2037993" y="2353628"/>
            <a:ext cx="3295888" cy="2036921"/>
          </a:xfrm>
          <a:prstGeom prst="rect">
            <a:avLst/>
          </a:prstGeom>
        </p:spPr>
      </p:pic>
      <p:sp>
        <p:nvSpPr>
          <p:cNvPr id="6" name="Text 3"/>
          <p:cNvSpPr/>
          <p:nvPr/>
        </p:nvSpPr>
        <p:spPr>
          <a:xfrm>
            <a:off x="2037993" y="4668203"/>
            <a:ext cx="3295888" cy="694373"/>
          </a:xfrm>
          <a:prstGeom prst="rect">
            <a:avLst/>
          </a:prstGeom>
          <a:noFill/>
          <a:ln/>
        </p:spPr>
        <p:txBody>
          <a:bodyPr wrap="square" rtlCol="0" anchor="t"/>
          <a:lstStyle/>
          <a:p>
            <a:pPr marL="0" indent="0" algn="l">
              <a:lnSpc>
                <a:spcPts val="2734"/>
              </a:lnSpc>
              <a:buNone/>
            </a:pPr>
            <a:r>
              <a:rPr lang="en-US" sz="2187" dirty="0">
                <a:solidFill>
                  <a:srgbClr val="1B1B27"/>
                </a:solidFill>
                <a:latin typeface="Raleway" pitchFamily="34" charset="0"/>
                <a:ea typeface="Raleway" pitchFamily="34" charset="-122"/>
                <a:cs typeface="Raleway" pitchFamily="34" charset="-120"/>
              </a:rPr>
              <a:t>Fact-Checking and Verification</a:t>
            </a:r>
            <a:endParaRPr lang="en-US" sz="2187" dirty="0"/>
          </a:p>
        </p:txBody>
      </p:sp>
      <p:sp>
        <p:nvSpPr>
          <p:cNvPr id="7" name="Text 4"/>
          <p:cNvSpPr/>
          <p:nvPr/>
        </p:nvSpPr>
        <p:spPr>
          <a:xfrm>
            <a:off x="2037993" y="5584746"/>
            <a:ext cx="3295888" cy="1421606"/>
          </a:xfrm>
          <a:prstGeom prst="rect">
            <a:avLst/>
          </a:prstGeom>
          <a:noFill/>
          <a:ln/>
        </p:spPr>
        <p:txBody>
          <a:bodyPr wrap="square" rtlCol="0" anchor="t"/>
          <a:lstStyle/>
          <a:p>
            <a:pPr marL="0" indent="0" algn="l">
              <a:lnSpc>
                <a:spcPts val="2799"/>
              </a:lnSpc>
              <a:buNone/>
            </a:pPr>
            <a:r>
              <a:rPr lang="en-US" sz="1750" dirty="0">
                <a:solidFill>
                  <a:srgbClr val="3C3939"/>
                </a:solidFill>
                <a:latin typeface="Roboto" pitchFamily="34" charset="0"/>
                <a:ea typeface="Roboto" pitchFamily="34" charset="-122"/>
                <a:cs typeface="Roboto" pitchFamily="34" charset="-120"/>
              </a:rPr>
              <a:t>Journalists should prioritize thorough fact-checking and verification to combat sensationalism.</a:t>
            </a:r>
            <a:endParaRPr lang="en-US" sz="1750" dirty="0"/>
          </a:p>
        </p:txBody>
      </p:sp>
      <p:pic>
        <p:nvPicPr>
          <p:cNvPr id="8" name="Image 1" descr="preencoded.png"/>
          <p:cNvPicPr>
            <a:picLocks noChangeAspect="1"/>
          </p:cNvPicPr>
          <p:nvPr/>
        </p:nvPicPr>
        <p:blipFill>
          <a:blip r:embed="rId4"/>
          <a:stretch>
            <a:fillRect/>
          </a:stretch>
        </p:blipFill>
        <p:spPr>
          <a:xfrm>
            <a:off x="5667137" y="2353628"/>
            <a:ext cx="3296007" cy="2037040"/>
          </a:xfrm>
          <a:prstGeom prst="rect">
            <a:avLst/>
          </a:prstGeom>
        </p:spPr>
      </p:pic>
      <p:sp>
        <p:nvSpPr>
          <p:cNvPr id="9" name="Text 5"/>
          <p:cNvSpPr/>
          <p:nvPr/>
        </p:nvSpPr>
        <p:spPr>
          <a:xfrm>
            <a:off x="5667137" y="4668322"/>
            <a:ext cx="2827020" cy="347186"/>
          </a:xfrm>
          <a:prstGeom prst="rect">
            <a:avLst/>
          </a:prstGeom>
          <a:noFill/>
          <a:ln/>
        </p:spPr>
        <p:txBody>
          <a:bodyPr wrap="none" rtlCol="0" anchor="t"/>
          <a:lstStyle/>
          <a:p>
            <a:pPr marL="0" indent="0" algn="l">
              <a:lnSpc>
                <a:spcPts val="2734"/>
              </a:lnSpc>
              <a:buNone/>
            </a:pPr>
            <a:r>
              <a:rPr lang="en-US" sz="2187" dirty="0">
                <a:solidFill>
                  <a:srgbClr val="1B1B27"/>
                </a:solidFill>
                <a:latin typeface="Raleway" pitchFamily="34" charset="0"/>
                <a:ea typeface="Raleway" pitchFamily="34" charset="-122"/>
                <a:cs typeface="Raleway" pitchFamily="34" charset="-120"/>
              </a:rPr>
              <a:t>Diversity and Inclusion</a:t>
            </a:r>
            <a:endParaRPr lang="en-US" sz="2187" dirty="0"/>
          </a:p>
        </p:txBody>
      </p:sp>
      <p:sp>
        <p:nvSpPr>
          <p:cNvPr id="10" name="Text 6"/>
          <p:cNvSpPr/>
          <p:nvPr/>
        </p:nvSpPr>
        <p:spPr>
          <a:xfrm>
            <a:off x="5667137" y="5237678"/>
            <a:ext cx="3296007" cy="1421606"/>
          </a:xfrm>
          <a:prstGeom prst="rect">
            <a:avLst/>
          </a:prstGeom>
          <a:noFill/>
          <a:ln/>
        </p:spPr>
        <p:txBody>
          <a:bodyPr wrap="square" rtlCol="0" anchor="t"/>
          <a:lstStyle/>
          <a:p>
            <a:pPr marL="0" indent="0" algn="l">
              <a:lnSpc>
                <a:spcPts val="2799"/>
              </a:lnSpc>
              <a:buNone/>
            </a:pPr>
            <a:r>
              <a:rPr lang="en-US" sz="1750" dirty="0">
                <a:solidFill>
                  <a:srgbClr val="3C3939"/>
                </a:solidFill>
                <a:latin typeface="Roboto" pitchFamily="34" charset="0"/>
                <a:ea typeface="Roboto" pitchFamily="34" charset="-122"/>
                <a:cs typeface="Roboto" pitchFamily="34" charset="-120"/>
              </a:rPr>
              <a:t>A diverse newsroom can bring varied perspectives, reducing the risk of sensationalist, one-sided narratives.</a:t>
            </a:r>
            <a:endParaRPr lang="en-US" sz="1750" dirty="0"/>
          </a:p>
        </p:txBody>
      </p:sp>
      <p:pic>
        <p:nvPicPr>
          <p:cNvPr id="11" name="Image 2" descr="preencoded.png"/>
          <p:cNvPicPr>
            <a:picLocks noChangeAspect="1"/>
          </p:cNvPicPr>
          <p:nvPr/>
        </p:nvPicPr>
        <p:blipFill>
          <a:blip r:embed="rId5"/>
          <a:stretch>
            <a:fillRect/>
          </a:stretch>
        </p:blipFill>
        <p:spPr>
          <a:xfrm>
            <a:off x="9296400" y="2353628"/>
            <a:ext cx="3296007" cy="2037040"/>
          </a:xfrm>
          <a:prstGeom prst="rect">
            <a:avLst/>
          </a:prstGeom>
        </p:spPr>
      </p:pic>
      <p:sp>
        <p:nvSpPr>
          <p:cNvPr id="12" name="Text 7"/>
          <p:cNvSpPr/>
          <p:nvPr/>
        </p:nvSpPr>
        <p:spPr>
          <a:xfrm>
            <a:off x="9296400" y="4668322"/>
            <a:ext cx="2221944" cy="347186"/>
          </a:xfrm>
          <a:prstGeom prst="rect">
            <a:avLst/>
          </a:prstGeom>
          <a:noFill/>
          <a:ln/>
        </p:spPr>
        <p:txBody>
          <a:bodyPr wrap="none" rtlCol="0" anchor="t"/>
          <a:lstStyle/>
          <a:p>
            <a:pPr marL="0" indent="0" algn="l">
              <a:lnSpc>
                <a:spcPts val="2734"/>
              </a:lnSpc>
              <a:buNone/>
            </a:pPr>
            <a:r>
              <a:rPr lang="en-US" sz="2187" dirty="0">
                <a:solidFill>
                  <a:srgbClr val="1B1B27"/>
                </a:solidFill>
                <a:latin typeface="Raleway" pitchFamily="34" charset="0"/>
                <a:ea typeface="Raleway" pitchFamily="34" charset="-122"/>
                <a:cs typeface="Raleway" pitchFamily="34" charset="-120"/>
              </a:rPr>
              <a:t>Accountability</a:t>
            </a:r>
            <a:endParaRPr lang="en-US" sz="2187" dirty="0"/>
          </a:p>
        </p:txBody>
      </p:sp>
      <p:sp>
        <p:nvSpPr>
          <p:cNvPr id="13" name="Text 8"/>
          <p:cNvSpPr/>
          <p:nvPr/>
        </p:nvSpPr>
        <p:spPr>
          <a:xfrm>
            <a:off x="9296400" y="5237678"/>
            <a:ext cx="3296007" cy="1777008"/>
          </a:xfrm>
          <a:prstGeom prst="rect">
            <a:avLst/>
          </a:prstGeom>
          <a:noFill/>
          <a:ln/>
        </p:spPr>
        <p:txBody>
          <a:bodyPr wrap="square" rtlCol="0" anchor="t"/>
          <a:lstStyle/>
          <a:p>
            <a:pPr marL="0" indent="0" algn="l">
              <a:lnSpc>
                <a:spcPts val="2799"/>
              </a:lnSpc>
              <a:buNone/>
            </a:pPr>
            <a:r>
              <a:rPr lang="en-US" sz="1750" dirty="0">
                <a:solidFill>
                  <a:srgbClr val="3C3939"/>
                </a:solidFill>
                <a:latin typeface="Roboto" pitchFamily="34" charset="0"/>
                <a:ea typeface="Roboto" pitchFamily="34" charset="-122"/>
                <a:cs typeface="Roboto" pitchFamily="34" charset="-120"/>
              </a:rPr>
              <a:t>Media outlets should be held accountable for their reporting, with mechanisms in place to address errors and misrepresentation.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txBody>
          <a:bodyPr/>
          <a:lstStyle/>
          <a:p>
            <a:endParaRPr lang="en-IN"/>
          </a:p>
        </p:txBody>
      </p:sp>
      <p:sp>
        <p:nvSpPr>
          <p:cNvPr id="3" name="Shape 1"/>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2"/>
          <p:cNvSpPr/>
          <p:nvPr/>
        </p:nvSpPr>
        <p:spPr>
          <a:xfrm>
            <a:off x="2037993" y="1110020"/>
            <a:ext cx="9784080" cy="694373"/>
          </a:xfrm>
          <a:prstGeom prst="rect">
            <a:avLst/>
          </a:prstGeom>
          <a:noFill/>
          <a:ln/>
        </p:spPr>
        <p:txBody>
          <a:bodyPr wrap="none" rtlCol="0" anchor="t"/>
          <a:lstStyle/>
          <a:p>
            <a:pPr marL="0" indent="0">
              <a:lnSpc>
                <a:spcPts val="5468"/>
              </a:lnSpc>
              <a:buNone/>
            </a:pPr>
            <a:r>
              <a:rPr lang="en-US" sz="4374" dirty="0">
                <a:solidFill>
                  <a:srgbClr val="1B1B27"/>
                </a:solidFill>
                <a:latin typeface="Raleway" pitchFamily="34" charset="0"/>
                <a:ea typeface="Raleway" pitchFamily="34" charset="-122"/>
                <a:cs typeface="Raleway" pitchFamily="34" charset="-120"/>
              </a:rPr>
              <a:t>Solutions to Reduce Media Screaming</a:t>
            </a:r>
            <a:endParaRPr lang="en-US" sz="4374" dirty="0"/>
          </a:p>
        </p:txBody>
      </p:sp>
      <p:sp>
        <p:nvSpPr>
          <p:cNvPr id="5" name="Shape 3"/>
          <p:cNvSpPr/>
          <p:nvPr/>
        </p:nvSpPr>
        <p:spPr>
          <a:xfrm>
            <a:off x="7293054" y="2248733"/>
            <a:ext cx="44410" cy="4870728"/>
          </a:xfrm>
          <a:prstGeom prst="rect">
            <a:avLst/>
          </a:prstGeom>
          <a:solidFill>
            <a:srgbClr val="C3C3D5"/>
          </a:solidFill>
          <a:ln/>
        </p:spPr>
        <p:txBody>
          <a:bodyPr/>
          <a:lstStyle/>
          <a:p>
            <a:endParaRPr lang="en-IN"/>
          </a:p>
        </p:txBody>
      </p:sp>
      <p:sp>
        <p:nvSpPr>
          <p:cNvPr id="6" name="Shape 4"/>
          <p:cNvSpPr/>
          <p:nvPr/>
        </p:nvSpPr>
        <p:spPr>
          <a:xfrm>
            <a:off x="7565172" y="2650034"/>
            <a:ext cx="777597" cy="44410"/>
          </a:xfrm>
          <a:prstGeom prst="rect">
            <a:avLst/>
          </a:prstGeom>
          <a:solidFill>
            <a:srgbClr val="C3C3D5"/>
          </a:solidFill>
          <a:ln/>
        </p:spPr>
        <p:txBody>
          <a:bodyPr/>
          <a:lstStyle/>
          <a:p>
            <a:endParaRPr lang="en-IN"/>
          </a:p>
        </p:txBody>
      </p:sp>
      <p:sp>
        <p:nvSpPr>
          <p:cNvPr id="7" name="Shape 5"/>
          <p:cNvSpPr/>
          <p:nvPr/>
        </p:nvSpPr>
        <p:spPr>
          <a:xfrm>
            <a:off x="7065228" y="2422327"/>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8" name="Text 6"/>
          <p:cNvSpPr/>
          <p:nvPr/>
        </p:nvSpPr>
        <p:spPr>
          <a:xfrm>
            <a:off x="7242750" y="2463998"/>
            <a:ext cx="14478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1</a:t>
            </a:r>
            <a:endParaRPr lang="en-US" sz="2624" dirty="0"/>
          </a:p>
        </p:txBody>
      </p:sp>
      <p:sp>
        <p:nvSpPr>
          <p:cNvPr id="9" name="Text 7"/>
          <p:cNvSpPr/>
          <p:nvPr/>
        </p:nvSpPr>
        <p:spPr>
          <a:xfrm>
            <a:off x="8537258" y="2470904"/>
            <a:ext cx="2727960" cy="347186"/>
          </a:xfrm>
          <a:prstGeom prst="rect">
            <a:avLst/>
          </a:prstGeom>
          <a:noFill/>
          <a:ln/>
        </p:spPr>
        <p:txBody>
          <a:bodyPr wrap="none" rtlCol="0" anchor="t"/>
          <a:lstStyle/>
          <a:p>
            <a:pPr marL="0" indent="0" algn="l">
              <a:lnSpc>
                <a:spcPts val="2734"/>
              </a:lnSpc>
              <a:buNone/>
            </a:pPr>
            <a:r>
              <a:rPr lang="en-US" sz="2187" dirty="0">
                <a:solidFill>
                  <a:srgbClr val="3C3939"/>
                </a:solidFill>
                <a:latin typeface="Raleway" pitchFamily="34" charset="0"/>
                <a:ea typeface="Raleway" pitchFamily="34" charset="-122"/>
                <a:cs typeface="Raleway" pitchFamily="34" charset="-120"/>
              </a:rPr>
              <a:t>Educational Initiatives</a:t>
            </a:r>
            <a:endParaRPr lang="en-US" sz="2187" dirty="0"/>
          </a:p>
        </p:txBody>
      </p:sp>
      <p:sp>
        <p:nvSpPr>
          <p:cNvPr id="10" name="Text 8"/>
          <p:cNvSpPr/>
          <p:nvPr/>
        </p:nvSpPr>
        <p:spPr>
          <a:xfrm>
            <a:off x="8537258" y="3040261"/>
            <a:ext cx="4055150" cy="1066205"/>
          </a:xfrm>
          <a:prstGeom prst="rect">
            <a:avLst/>
          </a:prstGeom>
          <a:noFill/>
          <a:ln/>
        </p:spPr>
        <p:txBody>
          <a:bodyPr wrap="square" rtlCol="0" anchor="t"/>
          <a:lstStyle/>
          <a:p>
            <a:pPr marL="0" indent="0" algn="l">
              <a:lnSpc>
                <a:spcPts val="2799"/>
              </a:lnSpc>
              <a:buNone/>
            </a:pPr>
            <a:r>
              <a:rPr lang="en-US" sz="1750" dirty="0">
                <a:solidFill>
                  <a:srgbClr val="3C3939"/>
                </a:solidFill>
                <a:latin typeface="Roboto" pitchFamily="34" charset="0"/>
                <a:ea typeface="Roboto" pitchFamily="34" charset="-122"/>
                <a:cs typeface="Roboto" pitchFamily="34" charset="-120"/>
              </a:rPr>
              <a:t>Media literacy programs can teach critical thinking skills to help individuals assess the reliability of news sources.</a:t>
            </a:r>
            <a:endParaRPr lang="en-US" sz="1750" dirty="0"/>
          </a:p>
        </p:txBody>
      </p:sp>
      <p:sp>
        <p:nvSpPr>
          <p:cNvPr id="11" name="Shape 9"/>
          <p:cNvSpPr/>
          <p:nvPr/>
        </p:nvSpPr>
        <p:spPr>
          <a:xfrm>
            <a:off x="6287631" y="3760887"/>
            <a:ext cx="777597" cy="44410"/>
          </a:xfrm>
          <a:prstGeom prst="rect">
            <a:avLst/>
          </a:prstGeom>
          <a:solidFill>
            <a:srgbClr val="C3C3D5"/>
          </a:solidFill>
          <a:ln/>
        </p:spPr>
        <p:txBody>
          <a:bodyPr/>
          <a:lstStyle/>
          <a:p>
            <a:endParaRPr lang="en-IN"/>
          </a:p>
        </p:txBody>
      </p:sp>
      <p:sp>
        <p:nvSpPr>
          <p:cNvPr id="12" name="Shape 10"/>
          <p:cNvSpPr/>
          <p:nvPr/>
        </p:nvSpPr>
        <p:spPr>
          <a:xfrm>
            <a:off x="7065228" y="3533180"/>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13" name="Text 11"/>
          <p:cNvSpPr/>
          <p:nvPr/>
        </p:nvSpPr>
        <p:spPr>
          <a:xfrm>
            <a:off x="7227510" y="3574852"/>
            <a:ext cx="17526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2</a:t>
            </a:r>
            <a:endParaRPr lang="en-US" sz="2624" dirty="0"/>
          </a:p>
        </p:txBody>
      </p:sp>
      <p:sp>
        <p:nvSpPr>
          <p:cNvPr id="14" name="Text 12"/>
          <p:cNvSpPr/>
          <p:nvPr/>
        </p:nvSpPr>
        <p:spPr>
          <a:xfrm>
            <a:off x="2037993" y="3581757"/>
            <a:ext cx="4055150" cy="694373"/>
          </a:xfrm>
          <a:prstGeom prst="rect">
            <a:avLst/>
          </a:prstGeom>
          <a:noFill/>
          <a:ln/>
        </p:spPr>
        <p:txBody>
          <a:bodyPr wrap="square" rtlCol="0" anchor="t"/>
          <a:lstStyle/>
          <a:p>
            <a:pPr marL="0" indent="0" algn="r">
              <a:lnSpc>
                <a:spcPts val="2734"/>
              </a:lnSpc>
              <a:buNone/>
            </a:pPr>
            <a:r>
              <a:rPr lang="en-US" sz="2187" dirty="0">
                <a:solidFill>
                  <a:srgbClr val="3C3939"/>
                </a:solidFill>
                <a:latin typeface="Raleway" pitchFamily="34" charset="0"/>
                <a:ea typeface="Raleway" pitchFamily="34" charset="-122"/>
                <a:cs typeface="Raleway" pitchFamily="34" charset="-120"/>
              </a:rPr>
              <a:t>Responsible Journalism Standards</a:t>
            </a:r>
            <a:endParaRPr lang="en-US" sz="2187" dirty="0"/>
          </a:p>
        </p:txBody>
      </p:sp>
      <p:sp>
        <p:nvSpPr>
          <p:cNvPr id="15" name="Text 13"/>
          <p:cNvSpPr/>
          <p:nvPr/>
        </p:nvSpPr>
        <p:spPr>
          <a:xfrm>
            <a:off x="2037993" y="4498300"/>
            <a:ext cx="4055150" cy="1066205"/>
          </a:xfrm>
          <a:prstGeom prst="rect">
            <a:avLst/>
          </a:prstGeom>
          <a:noFill/>
          <a:ln/>
        </p:spPr>
        <p:txBody>
          <a:bodyPr wrap="square" rtlCol="0" anchor="t"/>
          <a:lstStyle/>
          <a:p>
            <a:pPr marL="0" indent="0" algn="r">
              <a:lnSpc>
                <a:spcPts val="2799"/>
              </a:lnSpc>
              <a:buNone/>
            </a:pPr>
            <a:r>
              <a:rPr lang="en-US" sz="1750" dirty="0">
                <a:solidFill>
                  <a:srgbClr val="3C3939"/>
                </a:solidFill>
                <a:latin typeface="Roboto" pitchFamily="34" charset="0"/>
                <a:ea typeface="Roboto" pitchFamily="34" charset="-122"/>
                <a:cs typeface="Roboto" pitchFamily="34" charset="-120"/>
              </a:rPr>
              <a:t>News organizations can prioritize accuracy, transparency, and thoughtful reporting to regain public trust.</a:t>
            </a:r>
            <a:endParaRPr lang="en-US" sz="1750" dirty="0"/>
          </a:p>
        </p:txBody>
      </p:sp>
      <p:sp>
        <p:nvSpPr>
          <p:cNvPr id="16" name="Shape 14"/>
          <p:cNvSpPr/>
          <p:nvPr/>
        </p:nvSpPr>
        <p:spPr>
          <a:xfrm>
            <a:off x="7565172" y="5085457"/>
            <a:ext cx="777597" cy="44410"/>
          </a:xfrm>
          <a:prstGeom prst="rect">
            <a:avLst/>
          </a:prstGeom>
          <a:solidFill>
            <a:srgbClr val="C3C3D5"/>
          </a:solidFill>
          <a:ln/>
        </p:spPr>
        <p:txBody>
          <a:bodyPr/>
          <a:lstStyle/>
          <a:p>
            <a:endParaRPr lang="en-IN"/>
          </a:p>
        </p:txBody>
      </p:sp>
      <p:sp>
        <p:nvSpPr>
          <p:cNvPr id="17" name="Shape 15"/>
          <p:cNvSpPr/>
          <p:nvPr/>
        </p:nvSpPr>
        <p:spPr>
          <a:xfrm>
            <a:off x="7065228" y="4857750"/>
            <a:ext cx="499943" cy="499943"/>
          </a:xfrm>
          <a:prstGeom prst="roundRect">
            <a:avLst>
              <a:gd name="adj" fmla="val 20000"/>
            </a:avLst>
          </a:prstGeom>
          <a:solidFill>
            <a:srgbClr val="E1E1EA"/>
          </a:solidFill>
          <a:ln w="13811">
            <a:solidFill>
              <a:srgbClr val="C3C3D5"/>
            </a:solidFill>
            <a:prstDash val="solid"/>
          </a:ln>
        </p:spPr>
        <p:txBody>
          <a:bodyPr/>
          <a:lstStyle/>
          <a:p>
            <a:endParaRPr lang="en-IN"/>
          </a:p>
        </p:txBody>
      </p:sp>
      <p:sp>
        <p:nvSpPr>
          <p:cNvPr id="18" name="Text 16"/>
          <p:cNvSpPr/>
          <p:nvPr/>
        </p:nvSpPr>
        <p:spPr>
          <a:xfrm>
            <a:off x="7223700" y="4899422"/>
            <a:ext cx="182880" cy="416481"/>
          </a:xfrm>
          <a:prstGeom prst="rect">
            <a:avLst/>
          </a:prstGeom>
          <a:noFill/>
          <a:ln/>
        </p:spPr>
        <p:txBody>
          <a:bodyPr wrap="none" rtlCol="0" anchor="t"/>
          <a:lstStyle/>
          <a:p>
            <a:pPr marL="0" indent="0" algn="ctr">
              <a:lnSpc>
                <a:spcPts val="3281"/>
              </a:lnSpc>
              <a:buNone/>
            </a:pPr>
            <a:r>
              <a:rPr lang="en-US" sz="2624" dirty="0">
                <a:solidFill>
                  <a:srgbClr val="3C3939"/>
                </a:solidFill>
                <a:latin typeface="Raleway" pitchFamily="34" charset="0"/>
                <a:ea typeface="Raleway" pitchFamily="34" charset="-122"/>
                <a:cs typeface="Raleway" pitchFamily="34" charset="-120"/>
              </a:rPr>
              <a:t>3</a:t>
            </a:r>
            <a:endParaRPr lang="en-US" sz="2624" dirty="0"/>
          </a:p>
        </p:txBody>
      </p:sp>
      <p:sp>
        <p:nvSpPr>
          <p:cNvPr id="19" name="Text 17"/>
          <p:cNvSpPr/>
          <p:nvPr/>
        </p:nvSpPr>
        <p:spPr>
          <a:xfrm>
            <a:off x="8537258" y="4906328"/>
            <a:ext cx="2682240" cy="347186"/>
          </a:xfrm>
          <a:prstGeom prst="rect">
            <a:avLst/>
          </a:prstGeom>
          <a:noFill/>
          <a:ln/>
        </p:spPr>
        <p:txBody>
          <a:bodyPr wrap="none" rtlCol="0" anchor="t"/>
          <a:lstStyle/>
          <a:p>
            <a:pPr marL="0" indent="0" algn="l">
              <a:lnSpc>
                <a:spcPts val="2734"/>
              </a:lnSpc>
              <a:buNone/>
            </a:pPr>
            <a:r>
              <a:rPr lang="en-US" sz="2187" dirty="0">
                <a:solidFill>
                  <a:srgbClr val="3C3939"/>
                </a:solidFill>
                <a:latin typeface="Raleway" pitchFamily="34" charset="0"/>
                <a:ea typeface="Raleway" pitchFamily="34" charset="-122"/>
                <a:cs typeface="Raleway" pitchFamily="34" charset="-120"/>
              </a:rPr>
              <a:t>Regulatory Measures</a:t>
            </a:r>
            <a:endParaRPr lang="en-US" sz="2187" dirty="0"/>
          </a:p>
        </p:txBody>
      </p:sp>
      <p:sp>
        <p:nvSpPr>
          <p:cNvPr id="20" name="Text 18"/>
          <p:cNvSpPr/>
          <p:nvPr/>
        </p:nvSpPr>
        <p:spPr>
          <a:xfrm>
            <a:off x="8537258" y="5475684"/>
            <a:ext cx="4055150" cy="1421606"/>
          </a:xfrm>
          <a:prstGeom prst="rect">
            <a:avLst/>
          </a:prstGeom>
          <a:noFill/>
          <a:ln/>
        </p:spPr>
        <p:txBody>
          <a:bodyPr wrap="square" rtlCol="0" anchor="t"/>
          <a:lstStyle/>
          <a:p>
            <a:pPr marL="0" indent="0" algn="l">
              <a:lnSpc>
                <a:spcPts val="2799"/>
              </a:lnSpc>
              <a:buNone/>
            </a:pPr>
            <a:r>
              <a:rPr lang="en-US" sz="1750" dirty="0">
                <a:solidFill>
                  <a:srgbClr val="3C3939"/>
                </a:solidFill>
                <a:latin typeface="Roboto" pitchFamily="34" charset="0"/>
                <a:ea typeface="Roboto" pitchFamily="34" charset="-122"/>
                <a:cs typeface="Roboto" pitchFamily="34" charset="-120"/>
              </a:rPr>
              <a:t>Implementing rules and guidelines for media outlets can discourage sensationalism and ensure responsible reporting.</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602</Words>
  <Application>Microsoft Office PowerPoint</Application>
  <PresentationFormat>Custom</PresentationFormat>
  <Paragraphs>77</Paragraphs>
  <Slides>10</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Bodoni MT Black</vt:lpstr>
      <vt:lpstr>Calibri</vt:lpstr>
      <vt:lpstr>Raleway</vt:lpstr>
      <vt:lpstr>Roboto</vt:lpstr>
      <vt:lpstr>Rockwell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Petrishiya Golgy</cp:lastModifiedBy>
  <cp:revision>4</cp:revision>
  <dcterms:created xsi:type="dcterms:W3CDTF">2023-09-29T04:02:39Z</dcterms:created>
  <dcterms:modified xsi:type="dcterms:W3CDTF">2023-09-29T05:37:31Z</dcterms:modified>
</cp:coreProperties>
</file>